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F49B7-2F22-46BB-8477-E59AC85A2BF6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F6EEF-EEDD-45F1-BC39-1B596BBC6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6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21CAB-62D4-4DC4-A559-B1CFFE454B4B}" type="slidenum">
              <a:rPr lang="en-US" smtClean="0">
                <a:solidFill>
                  <a:prstClr val="white"/>
                </a:solidFill>
              </a:rPr>
              <a:pPr/>
              <a:t>26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83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E28CE-0EF1-44B3-967C-99674C7C42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86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FF13E-FC9F-4507-8919-05E0645016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01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67570-F983-4641-BD1D-7F1F4757B0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54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CC1B3-399F-476A-B614-806AF526CB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24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78AF2-77E9-4E2D-9F9D-1EE09CB51C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692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DB76C-D29B-40DA-B8CA-9E6FD469260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83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3A96C-7AFF-49A6-B90E-2B351080F6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887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288EE-F8B6-4CF1-9491-8667EF6D0CE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540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F92DF-A4B1-4258-840C-B64BF94F755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548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CF9DA-E9DD-47DF-B113-47D729C7EDE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230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90916-67FF-4A17-BCD3-0B4F98E06E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77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F9195-0A97-4A0F-9E28-C0A50F5457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5274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06916-F698-4ED3-8130-22F9157F66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280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FFA97-0378-458E-A4BF-FBC1A323F9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220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02468-775D-47F0-ADE4-FE8B4BAA98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93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A31C9B-26F7-46C4-8509-D36113DC1C2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0527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01CB86-AAC2-487E-9B41-DEB784121B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699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026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1"/>
            <a:chExt cx="5760" cy="4321"/>
          </a:xfrm>
        </p:grpSpPr>
        <p:sp>
          <p:nvSpPr>
            <p:cNvPr id="7171" name="Rectangle 1027"/>
            <p:cNvSpPr>
              <a:spLocks noChangeArrowheads="1"/>
            </p:cNvSpPr>
            <p:nvPr/>
          </p:nvSpPr>
          <p:spPr bwMode="auto">
            <a:xfrm>
              <a:off x="0" y="1824"/>
              <a:ext cx="5760" cy="24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7172" name="Rectangle 1028"/>
            <p:cNvSpPr>
              <a:spLocks noChangeArrowheads="1"/>
            </p:cNvSpPr>
            <p:nvPr/>
          </p:nvSpPr>
          <p:spPr bwMode="white">
            <a:xfrm>
              <a:off x="0" y="4125"/>
              <a:ext cx="5760" cy="19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7173" name="Rectangle 1029"/>
            <p:cNvSpPr>
              <a:spLocks noChangeArrowheads="1"/>
            </p:cNvSpPr>
            <p:nvPr/>
          </p:nvSpPr>
          <p:spPr bwMode="white">
            <a:xfrm>
              <a:off x="0" y="-1"/>
              <a:ext cx="5760" cy="20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grpSp>
          <p:nvGrpSpPr>
            <p:cNvPr id="7174" name="Group 1030"/>
            <p:cNvGrpSpPr>
              <a:grpSpLocks/>
            </p:cNvGrpSpPr>
            <p:nvPr/>
          </p:nvGrpSpPr>
          <p:grpSpPr bwMode="auto">
            <a:xfrm>
              <a:off x="0" y="2016"/>
              <a:ext cx="5760" cy="261"/>
              <a:chOff x="0" y="115"/>
              <a:chExt cx="5760" cy="464"/>
            </a:xfrm>
          </p:grpSpPr>
          <p:sp>
            <p:nvSpPr>
              <p:cNvPr id="7175" name="Rectangle 1031"/>
              <p:cNvSpPr>
                <a:spLocks noChangeArrowheads="1"/>
              </p:cNvSpPr>
              <p:nvPr/>
            </p:nvSpPr>
            <p:spPr bwMode="ltGray">
              <a:xfrm>
                <a:off x="0" y="115"/>
                <a:ext cx="5760" cy="1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6" name="Rectangle 1032"/>
              <p:cNvSpPr>
                <a:spLocks noChangeArrowheads="1"/>
              </p:cNvSpPr>
              <p:nvPr/>
            </p:nvSpPr>
            <p:spPr bwMode="ltGray">
              <a:xfrm>
                <a:off x="0" y="231"/>
                <a:ext cx="5760" cy="11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7" name="Rectangle 1033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5760" cy="1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8" name="Rectangle 1034"/>
              <p:cNvSpPr>
                <a:spLocks noChangeArrowheads="1"/>
              </p:cNvSpPr>
              <p:nvPr/>
            </p:nvSpPr>
            <p:spPr bwMode="ltGray">
              <a:xfrm>
                <a:off x="0" y="463"/>
                <a:ext cx="5760" cy="1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</p:grpSp>
      </p:grpSp>
      <p:sp>
        <p:nvSpPr>
          <p:cNvPr id="7179" name="Rectangle 1035"/>
          <p:cNvSpPr>
            <a:spLocks noGrp="1" noChangeArrowheads="1"/>
          </p:cNvSpPr>
          <p:nvPr>
            <p:ph type="ctrTitle"/>
          </p:nvPr>
        </p:nvSpPr>
        <p:spPr>
          <a:xfrm>
            <a:off x="685800" y="171291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80" name="Rectangle 103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>
            <a:lvl1pPr marL="0" indent="0" algn="ctr">
              <a:buFont typeface="SPSS Marker Set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81" name="Rectangle 10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182" name="Rectangle 10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183" name="Rectangle 10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EBA7E3-4BE4-441B-A3B0-7F479436FD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91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E3210-351B-4379-8778-D82388EC6E5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40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40F88-0693-4CD5-943F-720772C30BD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7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6DAA5-247C-498A-B8C2-BF49AAFC06D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3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1396C-02C2-4A1B-AEB7-49224BCBE4A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5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4E91F-FA0F-4BD2-AA66-F7FBFE9219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9323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87D20-26B6-4761-9F5F-DE883227564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4136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6031F-F9B8-4F9C-A1AF-7E36983D8E0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408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B757E-306E-4F03-999F-265AF1530E7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7938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2262D-4BBE-442D-A4B5-04672D2DDF1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035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0EDDD-5C74-4394-AA06-21D7D524FBA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53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793CA-B7E3-4561-9599-7238FBC59BF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4249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406C4A-697F-45EA-8912-623CFCFAA2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42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95544-45FB-436B-8F6D-D56117A95E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400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9CABC-7E33-42B5-8FF0-438ADEFE1B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229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86E4F-A31F-4A5C-BB45-1A559842E7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04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93CE1-EDCE-4713-BDD3-84C17FFF42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11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03643-56F3-4A5A-BA89-B0C4B40C43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851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188B8-8B37-42D9-B7BB-A8E4D5AB5C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82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48A036-8DC0-4088-9FE7-6DD37FF150D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hangingPunct="0"/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hangingPunct="0"/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hangingPunct="0"/>
            <a:fld id="{E69F477F-B6A0-4928-BB49-30006AA1AAAB}" type="slidenum">
              <a:rPr lang="en-US" altLang="en-US">
                <a:solidFill>
                  <a:srgbClr val="000000"/>
                </a:solidFill>
                <a:latin typeface="Times" charset="0"/>
                <a:cs typeface="+mn-cs"/>
              </a:rPr>
              <a:pPr eaLnBrk="0" hangingPunct="0"/>
              <a:t>‹#›</a:t>
            </a:fld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23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9696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1"/>
            <a:chExt cx="5760" cy="4321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864"/>
              <a:ext cx="5760" cy="34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white">
            <a:xfrm>
              <a:off x="0" y="4125"/>
              <a:ext cx="5760" cy="19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6149" name="Rectangle 5"/>
            <p:cNvSpPr>
              <a:spLocks noChangeArrowheads="1"/>
            </p:cNvSpPr>
            <p:nvPr/>
          </p:nvSpPr>
          <p:spPr bwMode="white">
            <a:xfrm>
              <a:off x="0" y="-1"/>
              <a:ext cx="5760" cy="10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0" y="1014"/>
              <a:ext cx="5760" cy="261"/>
              <a:chOff x="0" y="115"/>
              <a:chExt cx="5760" cy="464"/>
            </a:xfrm>
          </p:grpSpPr>
          <p:sp>
            <p:nvSpPr>
              <p:cNvPr id="6151" name="Rectangle 7"/>
              <p:cNvSpPr>
                <a:spLocks noChangeArrowheads="1"/>
              </p:cNvSpPr>
              <p:nvPr/>
            </p:nvSpPr>
            <p:spPr bwMode="ltGray">
              <a:xfrm>
                <a:off x="0" y="115"/>
                <a:ext cx="5760" cy="1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/>
            </p:nvSpPr>
            <p:spPr bwMode="ltGray">
              <a:xfrm>
                <a:off x="0" y="231"/>
                <a:ext cx="5760" cy="11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5760" cy="1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4" name="Rectangle 10"/>
              <p:cNvSpPr>
                <a:spLocks noChangeArrowheads="1"/>
              </p:cNvSpPr>
              <p:nvPr/>
            </p:nvSpPr>
            <p:spPr bwMode="ltGray">
              <a:xfrm>
                <a:off x="0" y="463"/>
                <a:ext cx="5760" cy="1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fld id="{56AAFBD8-D109-4D0B-A574-C0ACED5A7A69}" type="slidenum">
              <a:rPr lang="en-US" altLang="en-US">
                <a:solidFill>
                  <a:srgbClr val="FFFFFF"/>
                </a:solidFill>
                <a:cs typeface="+mn-cs"/>
              </a:rPr>
              <a:pPr eaLnBrk="0" hangingPunct="0"/>
              <a:t>‹#›</a:t>
            </a:fld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4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144000" cy="1143000"/>
          </a:xfrm>
        </p:spPr>
        <p:txBody>
          <a:bodyPr/>
          <a:lstStyle/>
          <a:p>
            <a:r>
              <a:rPr lang="en-US" altLang="en-US" sz="3600" dirty="0"/>
              <a:t>Me llamo __________ </a:t>
            </a:r>
            <a:r>
              <a:rPr lang="en-US" altLang="en-US" sz="3600" smtClean="0"/>
              <a:t>Clase </a:t>
            </a:r>
            <a:r>
              <a:rPr lang="en-US" altLang="en-US" sz="3600" smtClean="0"/>
              <a:t>602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r>
              <a:rPr lang="en-US" altLang="en-US" sz="3600" dirty="0"/>
              <a:t>La fecha es </a:t>
            </a:r>
            <a:r>
              <a:rPr lang="en-US" altLang="en-US" sz="3600"/>
              <a:t>el </a:t>
            </a:r>
            <a:r>
              <a:rPr lang="en-US" altLang="en-US" sz="3600" smtClean="0"/>
              <a:t>20</a:t>
            </a:r>
            <a:r>
              <a:rPr lang="en-US" altLang="en-US" sz="3600" smtClean="0"/>
              <a:t> </a:t>
            </a:r>
            <a:r>
              <a:rPr lang="en-US" altLang="en-US" sz="3600" dirty="0" smtClean="0"/>
              <a:t>&amp; 21</a:t>
            </a:r>
            <a:r>
              <a:rPr lang="en-US" altLang="en-US" sz="3600" dirty="0" smtClean="0"/>
              <a:t> </a:t>
            </a:r>
            <a:r>
              <a:rPr lang="en-US" altLang="en-US" sz="3600" dirty="0" smtClean="0"/>
              <a:t>de </a:t>
            </a:r>
            <a:r>
              <a:rPr lang="en-US" altLang="en-US" sz="3600" dirty="0" err="1" smtClean="0"/>
              <a:t>octubre</a:t>
            </a:r>
            <a:r>
              <a:rPr lang="en-US" altLang="en-US" sz="3600" dirty="0" smtClean="0"/>
              <a:t> </a:t>
            </a:r>
            <a:r>
              <a:rPr lang="en-US" altLang="en-US" sz="3600" dirty="0"/>
              <a:t>del </a:t>
            </a:r>
            <a:r>
              <a:rPr lang="en-US" altLang="en-US" sz="3600" dirty="0" smtClean="0"/>
              <a:t>2016</a:t>
            </a:r>
            <a:endParaRPr lang="en-US" alt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Proposito</a:t>
            </a:r>
            <a:r>
              <a:rPr lang="en-US" altLang="en-US" b="1" dirty="0">
                <a:solidFill>
                  <a:schemeClr val="folHlink"/>
                </a:solidFill>
              </a:rPr>
              <a:t> A:</a:t>
            </a:r>
            <a:r>
              <a:rPr lang="en-US" altLang="en-US" dirty="0"/>
              <a:t> ¿</a:t>
            </a:r>
            <a:r>
              <a:rPr lang="en-US" altLang="en-US" dirty="0" err="1"/>
              <a:t>Cual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 la </a:t>
            </a:r>
            <a:r>
              <a:rPr lang="en-US" altLang="en-US" dirty="0" err="1"/>
              <a:t>diferencia</a:t>
            </a:r>
            <a:r>
              <a:rPr lang="en-US" altLang="en-US" dirty="0"/>
              <a:t> entre Halloween y El </a:t>
            </a:r>
            <a:r>
              <a:rPr lang="en-US" altLang="en-US" dirty="0" err="1"/>
              <a:t>dia</a:t>
            </a:r>
            <a:r>
              <a:rPr lang="en-US" altLang="en-US" dirty="0"/>
              <a:t> de los </a:t>
            </a:r>
            <a:r>
              <a:rPr lang="en-US" altLang="en-US" dirty="0" err="1"/>
              <a:t>muertos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Actividades</a:t>
            </a:r>
            <a:r>
              <a:rPr lang="en-US" altLang="en-US" b="1" dirty="0">
                <a:solidFill>
                  <a:schemeClr val="folHlink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Watch the PowerPoint presentations and TAKE ACTIVE NOTES in your notebook.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Begin PROYECTO 2: </a:t>
            </a:r>
            <a:r>
              <a:rPr lang="en-US" altLang="en-US" dirty="0"/>
              <a:t>MI CALACA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Tarea</a:t>
            </a:r>
            <a:r>
              <a:rPr lang="en-US" altLang="en-US" b="1" dirty="0">
                <a:solidFill>
                  <a:schemeClr val="folHlink"/>
                </a:solidFill>
              </a:rPr>
              <a:t> A: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Finish the project!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DUE MONDAY, October </a:t>
            </a:r>
            <a:r>
              <a:rPr lang="en-US" altLang="en-US" dirty="0" smtClean="0"/>
              <a:t>31th  </a:t>
            </a:r>
            <a:r>
              <a:rPr lang="en-US" altLang="en-US" dirty="0" smtClean="0"/>
              <a:t>on my desk in room 210!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00B050"/>
                </a:solidFill>
              </a:rPr>
              <a:t>Traditions- Altars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76200" y="609600"/>
            <a:ext cx="5334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b="1" dirty="0"/>
              <a:t>In the homes families arrange </a:t>
            </a:r>
            <a:r>
              <a:rPr lang="en-US" altLang="en-US" sz="2800" b="1" i="1" dirty="0" err="1">
                <a:solidFill>
                  <a:srgbClr val="FF0000"/>
                </a:solidFill>
              </a:rPr>
              <a:t>ofrenda's</a:t>
            </a:r>
            <a:r>
              <a:rPr lang="en-US" altLang="en-US" sz="2800" b="1" dirty="0"/>
              <a:t> or </a:t>
            </a:r>
            <a:r>
              <a:rPr lang="en-US" altLang="en-US" sz="2800" b="1" dirty="0">
                <a:solidFill>
                  <a:srgbClr val="FF0000"/>
                </a:solidFill>
              </a:rPr>
              <a:t>"altars" </a:t>
            </a:r>
            <a:endParaRPr lang="en-US" altLang="en-US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800" b="1" dirty="0" smtClean="0"/>
              <a:t>It </a:t>
            </a:r>
            <a:r>
              <a:rPr lang="en-US" altLang="en-US" sz="2800" b="1" dirty="0"/>
              <a:t>is </a:t>
            </a:r>
            <a:r>
              <a:rPr lang="en-US" altLang="en-US" sz="2800" b="1" dirty="0" smtClean="0"/>
              <a:t>time a way of remembering those that </a:t>
            </a:r>
            <a:r>
              <a:rPr lang="en-US" altLang="en-US" sz="2800" b="1" dirty="0"/>
              <a:t>departed - the old ones, their parents and grandparents.</a:t>
            </a:r>
            <a:r>
              <a:rPr lang="en-US" altLang="en-US" sz="2800" dirty="0"/>
              <a:t> </a:t>
            </a:r>
            <a:endParaRPr lang="en-US" altLang="en-US" sz="2800" b="1" dirty="0"/>
          </a:p>
          <a:p>
            <a:pPr>
              <a:lnSpc>
                <a:spcPct val="90000"/>
              </a:lnSpc>
            </a:pPr>
            <a:r>
              <a:rPr lang="en-US" altLang="en-US" sz="2800" b="1" dirty="0"/>
              <a:t>Altars should include: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A picture of the one being  remembered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Items they were fond of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Something to snack on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Candles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Flowers </a:t>
            </a:r>
            <a:endParaRPr lang="en-US" altLang="en-US" sz="2400" dirty="0" smtClean="0"/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Religious Images</a:t>
            </a:r>
            <a:endParaRPr lang="en-US" altLang="en-US" sz="2400" dirty="0"/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Gifts</a:t>
            </a:r>
          </a:p>
        </p:txBody>
      </p:sp>
      <p:pic>
        <p:nvPicPr>
          <p:cNvPr id="71684" name="Picture 4" descr="oaxaltar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066800"/>
            <a:ext cx="4027357" cy="495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70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419600"/>
            <a:ext cx="9144000" cy="1447800"/>
          </a:xfrm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*Altars have decorations: 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papel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picado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, candles, flowers, photographs of the departed, candy skulls with the name of the deceased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*Altars have foods and drinks: bottles of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favorite drink,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cups of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atole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(or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coffee,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soda (favorite brand)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and fresh water, as well as platters of rice, beans, chicken or meat in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‘mole’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sauce, candied pumpkin or sweet potatoes, fruits and breads. </a:t>
            </a:r>
          </a:p>
          <a:p>
            <a:pPr>
              <a:lnSpc>
                <a:spcPct val="90000"/>
              </a:lnSpc>
            </a:pPr>
            <a:endParaRPr lang="en-US" altLang="en-US" sz="2400" b="1" dirty="0"/>
          </a:p>
          <a:p>
            <a:pPr>
              <a:lnSpc>
                <a:spcPct val="90000"/>
              </a:lnSpc>
            </a:pPr>
            <a:endParaRPr lang="en-US" altLang="en-US" sz="2400" b="1" dirty="0"/>
          </a:p>
        </p:txBody>
      </p:sp>
      <p:pic>
        <p:nvPicPr>
          <p:cNvPr id="3072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65087"/>
            <a:ext cx="6934200" cy="4278313"/>
          </a:xfrm>
        </p:spPr>
      </p:pic>
    </p:spTree>
    <p:extLst>
      <p:ext uri="{BB962C8B-B14F-4D97-AF65-F5344CB8AC3E}">
        <p14:creationId xmlns:p14="http://schemas.microsoft.com/office/powerpoint/2010/main" val="198097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-2286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Traditions: </a:t>
            </a:r>
            <a:r>
              <a:rPr lang="en-US" altLang="en-US" dirty="0">
                <a:solidFill>
                  <a:srgbClr val="FF0000"/>
                </a:solidFill>
              </a:rPr>
              <a:t>Food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1" y="762000"/>
            <a:ext cx="6705600" cy="1801813"/>
          </a:xfrm>
        </p:spPr>
        <p:txBody>
          <a:bodyPr/>
          <a:lstStyle/>
          <a:p>
            <a:r>
              <a:rPr lang="en-US" altLang="en-US" sz="2800" dirty="0"/>
              <a:t>Pan de </a:t>
            </a:r>
            <a:r>
              <a:rPr lang="en-US" altLang="en-US" sz="2800" dirty="0" err="1"/>
              <a:t>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Muertos</a:t>
            </a:r>
            <a:endParaRPr lang="en-US" altLang="en-US" sz="2800" dirty="0"/>
          </a:p>
          <a:p>
            <a:pPr lvl="1"/>
            <a:r>
              <a:rPr lang="en-US" altLang="en-US" sz="2400" dirty="0"/>
              <a:t>Special loaves of bread are baked, called </a:t>
            </a:r>
            <a:r>
              <a:rPr lang="en-US" altLang="en-US" sz="2400" i="1" dirty="0"/>
              <a:t>pan de </a:t>
            </a:r>
            <a:r>
              <a:rPr lang="en-US" altLang="en-US" sz="2400" i="1" dirty="0" err="1"/>
              <a:t>muertos</a:t>
            </a:r>
            <a:r>
              <a:rPr lang="en-US" altLang="en-US" sz="2400" dirty="0"/>
              <a:t>, and decorated with "bones. </a:t>
            </a:r>
          </a:p>
          <a:p>
            <a:endParaRPr lang="en-US" altLang="en-US" sz="2800" dirty="0"/>
          </a:p>
        </p:txBody>
      </p:sp>
      <p:pic>
        <p:nvPicPr>
          <p:cNvPr id="727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0"/>
            <a:ext cx="2514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3648" y="2438400"/>
            <a:ext cx="6172200" cy="1483057"/>
          </a:xfrm>
        </p:spPr>
        <p:txBody>
          <a:bodyPr/>
          <a:lstStyle/>
          <a:p>
            <a:r>
              <a:rPr lang="en-US" sz="2800" dirty="0" err="1" smtClean="0"/>
              <a:t>Atole</a:t>
            </a:r>
            <a:r>
              <a:rPr lang="en-US" sz="2800" dirty="0" smtClean="0"/>
              <a:t> de </a:t>
            </a:r>
            <a:r>
              <a:rPr lang="en-US" sz="2800" dirty="0" err="1" smtClean="0"/>
              <a:t>leche</a:t>
            </a:r>
            <a:endParaRPr lang="en-US" sz="2800" dirty="0" smtClean="0"/>
          </a:p>
          <a:p>
            <a:pPr lvl="1"/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a sweet drink made of milk, sugar, and corn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starch; sometimes flavored with cinnamon, chocolate, etc.</a:t>
            </a:r>
            <a:endParaRPr lang="en-US" sz="24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" t="4945" r="10618" b="6187"/>
          <a:stretch/>
        </p:blipFill>
        <p:spPr bwMode="auto">
          <a:xfrm>
            <a:off x="5638800" y="2016457"/>
            <a:ext cx="1126204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395" y="2133600"/>
            <a:ext cx="242454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152400" y="4231943"/>
            <a:ext cx="5334000" cy="1483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kern="0" dirty="0" smtClean="0">
                <a:solidFill>
                  <a:srgbClr val="000000"/>
                </a:solidFill>
              </a:rPr>
              <a:t>Tamales</a:t>
            </a:r>
          </a:p>
          <a:p>
            <a:pPr lvl="1"/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a savory patty made of corn flower, pork and traditional “mole” sauce, wrapped in corn husk</a:t>
            </a:r>
            <a:endParaRPr lang="en-US" sz="2400" kern="0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603" y="4838700"/>
            <a:ext cx="3339197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47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962400"/>
            <a:ext cx="8458200" cy="2895600"/>
          </a:xfrm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October 30</a:t>
            </a:r>
            <a:r>
              <a:rPr lang="en-US" altLang="en-US" sz="2800" baseline="30000" dirty="0" smtClean="0">
                <a:solidFill>
                  <a:srgbClr val="000000"/>
                </a:solidFill>
                <a:latin typeface="Times New Roman" pitchFamily="18" charset="0"/>
              </a:rPr>
              <a:t>th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-31</a:t>
            </a:r>
            <a:r>
              <a:rPr lang="en-US" altLang="en-US" sz="2800" baseline="30000" dirty="0" smtClean="0">
                <a:solidFill>
                  <a:srgbClr val="000000"/>
                </a:solidFill>
                <a:latin typeface="Times New Roman" pitchFamily="18" charset="0"/>
              </a:rPr>
              <a:t>st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, family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members clean tombs and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gravestones.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They pull weeds; Tombs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are painted and repaired if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needed.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Graves are decorated with flower crosses, wreaths,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or floral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arrangements.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066800"/>
            <a:ext cx="3810000" cy="2857500"/>
          </a:xfr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Traditions: Preparation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066800"/>
            <a:ext cx="3770757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88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77724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00B050"/>
                </a:solidFill>
              </a:rPr>
              <a:t>Celebracion</a:t>
            </a:r>
            <a:r>
              <a:rPr lang="en-US" altLang="en-US" dirty="0">
                <a:solidFill>
                  <a:srgbClr val="00B050"/>
                </a:solidFill>
              </a:rPr>
              <a:t>:</a:t>
            </a:r>
            <a:r>
              <a:rPr lang="en-US" altLang="en-US" dirty="0" smtClean="0">
                <a:solidFill>
                  <a:srgbClr val="00B050"/>
                </a:solidFill>
              </a:rPr>
              <a:t> </a:t>
            </a:r>
            <a:r>
              <a:rPr lang="en-US" altLang="en-US" dirty="0">
                <a:solidFill>
                  <a:srgbClr val="00B050"/>
                </a:solidFill>
              </a:rPr>
              <a:t>el </a:t>
            </a:r>
            <a:r>
              <a:rPr lang="en-US" altLang="en-US" dirty="0" err="1">
                <a:solidFill>
                  <a:srgbClr val="00B050"/>
                </a:solidFill>
              </a:rPr>
              <a:t>cementerio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3810000" cy="1600200"/>
          </a:xfrm>
          <a:noFill/>
          <a:ln/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itchFamily="18" charset="0"/>
              </a:rPr>
              <a:t>	</a:t>
            </a:r>
            <a:endParaRPr lang="en-US" altLang="en-US" sz="240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52400" y="4648200"/>
            <a:ext cx="8305800" cy="2031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Family members gather at the cemetery.  They bring picnics and mariachi bands may play favorite songs.  Local restaurants set up food stands.  An outdoor church service is usually held. 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They usually stay overnight celebrating.  It is a joyous occasion.</a:t>
            </a:r>
            <a:endParaRPr lang="en-US" altLang="en-US" sz="24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3440" y="2362200"/>
            <a:ext cx="3022599" cy="2133600"/>
          </a:xfr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414" y="152400"/>
            <a:ext cx="2978625" cy="2032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3"/>
          <a:stretch/>
        </p:blipFill>
        <p:spPr bwMode="auto">
          <a:xfrm>
            <a:off x="3886200" y="838200"/>
            <a:ext cx="2154673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295400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207559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6600" b="1">
                <a:solidFill>
                  <a:schemeClr val="bg1"/>
                </a:solidFill>
                <a:latin typeface="Chiller" pitchFamily="82" charset="0"/>
              </a:rPr>
              <a:t>Halloween</a:t>
            </a:r>
            <a:endParaRPr lang="en-US" altLang="en-US" sz="6600" b="1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/>
              <a:t>Origenes y tradiciones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6324600" y="3733800"/>
          <a:ext cx="22098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Clip" r:id="rId3" imgW="1294560" imgH="1074240" progId="MS_ClipArt_Gallery.5">
                  <p:embed/>
                </p:oleObj>
              </mc:Choice>
              <mc:Fallback>
                <p:oleObj name="Clip" r:id="rId3" imgW="1294560" imgH="1074240" progId="MS_ClipArt_Gallery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733800"/>
                        <a:ext cx="2209800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4" name="Picture 12" descr="j030549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18097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Origins</a:t>
            </a:r>
            <a:endParaRPr lang="en-US" altLang="en-US" b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Halloween began two thousand years ago in Ireland, England, and Northern France with the ancient religion of the Celts (Paganism). </a:t>
            </a:r>
          </a:p>
        </p:txBody>
      </p:sp>
      <p:pic>
        <p:nvPicPr>
          <p:cNvPr id="10246" name="Picture 1030" descr="bb_tab_scotland_celts_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581400"/>
            <a:ext cx="45339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985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They celebrated their New</a:t>
            </a:r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 </a:t>
            </a:r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Year on November 1</a:t>
            </a:r>
            <a:r>
              <a:rPr lang="en-US" altLang="en-US" sz="4800" b="1" baseline="30000">
                <a:solidFill>
                  <a:schemeClr val="bg1"/>
                </a:solidFill>
                <a:latin typeface="Chiller" pitchFamily="82" charset="0"/>
              </a:rPr>
              <a:t>st</a:t>
            </a:r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This day marked the beginning of the dark, cold winter, a time of year that was often associated with human death. </a:t>
            </a:r>
          </a:p>
        </p:txBody>
      </p:sp>
      <p:pic>
        <p:nvPicPr>
          <p:cNvPr id="18437" name="Picture 5" descr="d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5715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GRIM%20REAPER~RR~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2438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63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Samhain (</a:t>
            </a:r>
            <a:r>
              <a:rPr lang="en-US" altLang="en-US" sz="4800" b="1" i="1" u="sng">
                <a:solidFill>
                  <a:schemeClr val="bg1"/>
                </a:solidFill>
                <a:latin typeface="Chiller" pitchFamily="82" charset="0"/>
              </a:rPr>
              <a:t>sow-in)</a:t>
            </a:r>
            <a:endParaRPr lang="en-US" altLang="en-US" sz="4800" b="1" u="sng">
              <a:solidFill>
                <a:schemeClr val="bg1"/>
              </a:solidFill>
              <a:latin typeface="Chiller" pitchFamily="82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On the night of October 31, they celebrated </a:t>
            </a:r>
            <a:r>
              <a:rPr lang="en-US" altLang="en-US" i="1"/>
              <a:t>Samhain</a:t>
            </a:r>
            <a:r>
              <a:rPr lang="en-US" altLang="en-US"/>
              <a:t>, when it was believed that the ghosts of the dead returned to earth. </a:t>
            </a:r>
          </a:p>
        </p:txBody>
      </p:sp>
      <p:pic>
        <p:nvPicPr>
          <p:cNvPr id="19461" name="Picture 5" descr="ghosts_dangero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05200"/>
            <a:ext cx="4572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ANIghostFlareC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953000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7620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648200"/>
            <a:ext cx="533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5" name="Picture 9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029200"/>
            <a:ext cx="1905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62400"/>
            <a:ext cx="4572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7" name="Picture 11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91000"/>
            <a:ext cx="381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334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Costumes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People thought that they would encounter ghosts if they left their homes… </a:t>
            </a:r>
          </a:p>
        </p:txBody>
      </p:sp>
      <p:pic>
        <p:nvPicPr>
          <p:cNvPr id="20488" name="Picture 8" descr="ANIghoul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691" y="-6927"/>
            <a:ext cx="2608709" cy="267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62000" y="4191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kern="0" dirty="0" smtClean="0">
                <a:solidFill>
                  <a:srgbClr val="000000"/>
                </a:solidFill>
              </a:rPr>
              <a:t>This way, the ghosts couldn’t recognize them!</a:t>
            </a:r>
            <a:endParaRPr lang="en-US" altLang="en-US" kern="0" dirty="0">
              <a:solidFill>
                <a:srgbClr val="000000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3200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en-US" altLang="en-US" sz="4800" b="1" kern="0" smtClean="0">
                <a:solidFill>
                  <a:srgbClr val="FF0000"/>
                </a:solidFill>
                <a:latin typeface="Chiller" pitchFamily="82" charset="0"/>
              </a:rPr>
              <a:t>So they wore costumes.</a:t>
            </a:r>
            <a:endParaRPr lang="en-US" altLang="en-US" sz="4800" b="1" kern="0" dirty="0">
              <a:solidFill>
                <a:srgbClr val="FF0000"/>
              </a:solidFill>
              <a:latin typeface="Chiller" pitchFamily="82" charset="0"/>
            </a:endParaRPr>
          </a:p>
        </p:txBody>
      </p:sp>
      <p:pic>
        <p:nvPicPr>
          <p:cNvPr id="11" name="Picture 5" descr="Costum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166" y="4876800"/>
            <a:ext cx="172203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90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494463" cy="324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89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u="sng">
                <a:solidFill>
                  <a:schemeClr val="bg1"/>
                </a:solidFill>
                <a:latin typeface="Chiller" pitchFamily="82" charset="0"/>
              </a:rPr>
              <a:t>The Christian Influence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altLang="en-US" dirty="0"/>
              <a:t> As the influence of Christianity spread into Celtic lands, in the 7</a:t>
            </a:r>
            <a:r>
              <a:rPr lang="en-US" altLang="en-US" baseline="30000" dirty="0"/>
              <a:t>th</a:t>
            </a:r>
            <a:r>
              <a:rPr lang="en-US" altLang="en-US" dirty="0"/>
              <a:t> century</a:t>
            </a:r>
            <a:r>
              <a:rPr lang="en-US" altLang="en-US" dirty="0" smtClean="0"/>
              <a:t>, the </a:t>
            </a:r>
            <a:r>
              <a:rPr lang="en-US" altLang="en-US" dirty="0"/>
              <a:t>Pope </a:t>
            </a:r>
            <a:r>
              <a:rPr lang="en-US" altLang="en-US" dirty="0" smtClean="0"/>
              <a:t>at the time introduced </a:t>
            </a:r>
            <a:r>
              <a:rPr lang="en-US" altLang="en-US" i="1" dirty="0"/>
              <a:t>All Saints' Day</a:t>
            </a:r>
            <a:r>
              <a:rPr lang="en-US" altLang="en-US" dirty="0"/>
              <a:t>, a time to honor saints and martyrs, to replace the Pagan festival of </a:t>
            </a:r>
            <a:r>
              <a:rPr lang="en-US" altLang="en-US" i="1" dirty="0"/>
              <a:t>Samhain</a:t>
            </a:r>
            <a:r>
              <a:rPr lang="en-US" altLang="en-US" dirty="0"/>
              <a:t>. </a:t>
            </a:r>
            <a:r>
              <a:rPr lang="en-US" altLang="en-US" dirty="0" smtClean="0"/>
              <a:t>But, It </a:t>
            </a:r>
            <a:r>
              <a:rPr lang="en-US" altLang="en-US" dirty="0"/>
              <a:t>was observed on May 13</a:t>
            </a:r>
            <a:r>
              <a:rPr lang="en-US" altLang="en-US" baseline="30000" dirty="0"/>
              <a:t>th</a:t>
            </a:r>
            <a:r>
              <a:rPr lang="en-US" altLang="en-US" dirty="0"/>
              <a:t>. </a:t>
            </a:r>
            <a:br>
              <a:rPr lang="en-US" altLang="en-US" dirty="0"/>
            </a:br>
            <a:endParaRPr lang="en-US" altLang="en-US" dirty="0"/>
          </a:p>
        </p:txBody>
      </p:sp>
      <p:pic>
        <p:nvPicPr>
          <p:cNvPr id="37893" name="Picture 5" descr="saintb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191000"/>
            <a:ext cx="1828800" cy="267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5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chemeClr val="bg1"/>
                </a:solidFill>
                <a:latin typeface="Chiller" pitchFamily="82" charset="0"/>
              </a:rPr>
              <a:t>A change of date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r>
              <a:rPr lang="en-US" altLang="en-US" dirty="0"/>
              <a:t>In 834, </a:t>
            </a:r>
            <a:r>
              <a:rPr lang="en-US" altLang="en-US" dirty="0" smtClean="0"/>
              <a:t>another Pope moved </a:t>
            </a:r>
            <a:r>
              <a:rPr lang="en-US" altLang="en-US" i="1" dirty="0"/>
              <a:t>All Saint's Day</a:t>
            </a:r>
            <a:r>
              <a:rPr lang="en-US" altLang="en-US" dirty="0"/>
              <a:t> from May 13</a:t>
            </a:r>
            <a:r>
              <a:rPr lang="en-US" altLang="en-US" baseline="30000" dirty="0"/>
              <a:t>th</a:t>
            </a:r>
            <a:r>
              <a:rPr lang="en-US" altLang="en-US" dirty="0"/>
              <a:t>  to Nov. 1</a:t>
            </a:r>
            <a:r>
              <a:rPr lang="en-US" altLang="en-US" baseline="30000" dirty="0"/>
              <a:t>st</a:t>
            </a:r>
            <a:r>
              <a:rPr lang="en-US" altLang="en-US" dirty="0"/>
              <a:t>. </a:t>
            </a:r>
            <a:endParaRPr lang="en-US" altLang="en-US" dirty="0" smtClean="0"/>
          </a:p>
          <a:p>
            <a:r>
              <a:rPr lang="en-US" altLang="en-US" dirty="0" smtClean="0"/>
              <a:t>So…Oct</a:t>
            </a:r>
            <a:r>
              <a:rPr lang="en-US" altLang="en-US" dirty="0"/>
              <a:t>. 31</a:t>
            </a:r>
            <a:r>
              <a:rPr lang="en-US" altLang="en-US" baseline="30000" dirty="0"/>
              <a:t>st</a:t>
            </a:r>
            <a:r>
              <a:rPr lang="en-US" altLang="en-US" dirty="0"/>
              <a:t> </a:t>
            </a:r>
            <a:r>
              <a:rPr lang="en-US" altLang="en-US" dirty="0" smtClean="0"/>
              <a:t>became </a:t>
            </a:r>
            <a:r>
              <a:rPr lang="en-US" altLang="en-US" i="1" dirty="0"/>
              <a:t>All Hallows' Eve</a:t>
            </a:r>
            <a:r>
              <a:rPr lang="en-US" altLang="en-US" dirty="0"/>
              <a:t> ('hallow' means 'saint').</a:t>
            </a:r>
          </a:p>
        </p:txBody>
      </p:sp>
      <p:pic>
        <p:nvPicPr>
          <p:cNvPr id="38917" name="Picture 5" descr="0318gr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473" y="152400"/>
            <a:ext cx="160712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4038600"/>
            <a:ext cx="7772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kern="0" smtClean="0">
                <a:solidFill>
                  <a:srgbClr val="000000"/>
                </a:solidFill>
              </a:rPr>
              <a:t>November 2</a:t>
            </a:r>
            <a:r>
              <a:rPr lang="en-US" altLang="en-US" kern="0" baseline="30000" smtClean="0">
                <a:solidFill>
                  <a:srgbClr val="000000"/>
                </a:solidFill>
              </a:rPr>
              <a:t>nd</a:t>
            </a:r>
            <a:r>
              <a:rPr lang="en-US" altLang="en-US" kern="0" smtClean="0">
                <a:solidFill>
                  <a:srgbClr val="000000"/>
                </a:solidFill>
              </a:rPr>
              <a:t>, called </a:t>
            </a:r>
            <a:r>
              <a:rPr lang="en-US" altLang="en-US" i="1" kern="0" smtClean="0">
                <a:solidFill>
                  <a:srgbClr val="000000"/>
                </a:solidFill>
              </a:rPr>
              <a:t>All Souls Day, is</a:t>
            </a:r>
            <a:r>
              <a:rPr lang="en-US" altLang="en-US" kern="0" smtClean="0">
                <a:solidFill>
                  <a:srgbClr val="000000"/>
                </a:solidFill>
              </a:rPr>
              <a:t> the day set apart in the Roman Catholic Church when the dead are remembered</a:t>
            </a:r>
            <a:endParaRPr lang="en-US" altLang="en-US" kern="0" dirty="0">
              <a:solidFill>
                <a:srgbClr val="000000"/>
              </a:solidFill>
            </a:endParaRPr>
          </a:p>
        </p:txBody>
      </p:sp>
      <p:pic>
        <p:nvPicPr>
          <p:cNvPr id="6" name="Picture 5" descr="Allsou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1600200" cy="192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90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5105400" cy="1143000"/>
          </a:xfrm>
        </p:spPr>
        <p:txBody>
          <a:bodyPr/>
          <a:lstStyle/>
          <a:p>
            <a:pPr algn="l"/>
            <a:r>
              <a:rPr lang="en-US" altLang="en-US" b="1" dirty="0">
                <a:solidFill>
                  <a:schemeClr val="bg1"/>
                </a:solidFill>
                <a:latin typeface="Chiller" pitchFamily="82" charset="0"/>
              </a:rPr>
              <a:t>Trick-or-treating began with the poor in the </a:t>
            </a:r>
            <a:r>
              <a:rPr lang="en-US" altLang="en-US" b="1" dirty="0" smtClean="0">
                <a:solidFill>
                  <a:schemeClr val="bg1"/>
                </a:solidFill>
                <a:latin typeface="Chiller" pitchFamily="82" charset="0"/>
              </a:rPr>
              <a:t>1400’s…</a:t>
            </a:r>
            <a:endParaRPr lang="en-US" altLang="en-US" sz="4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7772400" cy="4114800"/>
          </a:xfrm>
        </p:spPr>
        <p:txBody>
          <a:bodyPr/>
          <a:lstStyle/>
          <a:p>
            <a:r>
              <a:rPr lang="en-US" altLang="en-US" sz="2400" dirty="0"/>
              <a:t>During the </a:t>
            </a:r>
            <a:r>
              <a:rPr lang="en-US" altLang="en-US" sz="2400" i="1" dirty="0"/>
              <a:t>All Souls Day</a:t>
            </a:r>
            <a:r>
              <a:rPr lang="en-US" altLang="en-US" sz="2400" dirty="0"/>
              <a:t> festival in England, poor people would beg for “soul cakes,” made out of square pieces of bread with currants</a:t>
            </a:r>
            <a:r>
              <a:rPr lang="en-US" altLang="en-US" dirty="0"/>
              <a:t> </a:t>
            </a:r>
            <a:endParaRPr lang="en-US" altLang="en-US" sz="2400" dirty="0"/>
          </a:p>
          <a:p>
            <a:r>
              <a:rPr lang="en-US" altLang="en-US" sz="2400" dirty="0"/>
              <a:t>Families would give soul cakes in return for a promise to pray for the family’s relatives</a:t>
            </a:r>
          </a:p>
        </p:txBody>
      </p:sp>
      <p:pic>
        <p:nvPicPr>
          <p:cNvPr id="11271" name="Picture 7" descr="soul cak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855"/>
            <a:ext cx="2895600" cy="187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3810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algn="l"/>
            <a:r>
              <a:rPr lang="en-US" altLang="en-US" sz="4800" kern="0" dirty="0" smtClean="0">
                <a:solidFill>
                  <a:srgbClr val="FF0000"/>
                </a:solidFill>
                <a:latin typeface="Chiller" pitchFamily="82" charset="0"/>
              </a:rPr>
              <a:t>then children…</a:t>
            </a:r>
            <a:endParaRPr lang="en-US" altLang="en-US" sz="4800" kern="0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" y="4648200"/>
            <a:ext cx="7848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sz="2400" kern="0" dirty="0" smtClean="0">
                <a:solidFill>
                  <a:srgbClr val="000000"/>
                </a:solidFill>
              </a:rPr>
              <a:t>The practice, which was referred to as "going a-</a:t>
            </a:r>
            <a:r>
              <a:rPr lang="en-US" altLang="en-US" sz="2400" kern="0" dirty="0" err="1" smtClean="0">
                <a:solidFill>
                  <a:srgbClr val="000000"/>
                </a:solidFill>
              </a:rPr>
              <a:t>souling</a:t>
            </a:r>
            <a:r>
              <a:rPr lang="en-US" altLang="en-US" sz="2400" kern="0" dirty="0" smtClean="0">
                <a:solidFill>
                  <a:srgbClr val="000000"/>
                </a:solidFill>
              </a:rPr>
              <a:t>" was eventually taken up by children who would visit the houses in their neighborhood and be given ale, food, and money. </a:t>
            </a:r>
            <a:endParaRPr lang="en-US" altLang="en-US" sz="24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05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>
                <a:solidFill>
                  <a:schemeClr val="bg1"/>
                </a:solidFill>
                <a:latin typeface="Chiller" pitchFamily="82" charset="0"/>
              </a:rPr>
              <a:t>Today: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Children still go from house-to-house, but instead of ale, food, and money, they get candy.</a:t>
            </a:r>
          </a:p>
        </p:txBody>
      </p:sp>
      <p:pic>
        <p:nvPicPr>
          <p:cNvPr id="25605" name="Picture 5" descr="pumkinnacotum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87750"/>
            <a:ext cx="5715000" cy="296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57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chemeClr val="bg1"/>
                </a:solidFill>
                <a:latin typeface="Chiller" pitchFamily="82" charset="0"/>
              </a:rPr>
              <a:t>With Irish Immigration…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 1848, millions of Irish emigrants poured into America as a result of the potato famine. They brought with them their traditions of </a:t>
            </a:r>
            <a:r>
              <a:rPr lang="en-US" altLang="en-US" i="1"/>
              <a:t>Halloween</a:t>
            </a:r>
            <a:r>
              <a:rPr lang="en-US" altLang="en-US"/>
              <a:t>. </a:t>
            </a:r>
          </a:p>
        </p:txBody>
      </p:sp>
      <p:pic>
        <p:nvPicPr>
          <p:cNvPr id="40965" name="Picture 5" descr="irish-ten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7315200" cy="28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80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chemeClr val="bg1"/>
                </a:solidFill>
                <a:latin typeface="Chiller" pitchFamily="82" charset="0"/>
              </a:rPr>
              <a:t>Halloween came to America.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They called Halloween </a:t>
            </a:r>
            <a:r>
              <a:rPr lang="en-US" altLang="en-US" dirty="0" smtClean="0"/>
              <a:t>`</a:t>
            </a:r>
            <a:r>
              <a:rPr lang="en-US" altLang="en-US" dirty="0"/>
              <a:t>Night of Samhain</a:t>
            </a:r>
            <a:r>
              <a:rPr lang="en-US" altLang="en-US" dirty="0" smtClean="0"/>
              <a:t>', </a:t>
            </a:r>
            <a:r>
              <a:rPr lang="en-US" altLang="en-US" dirty="0"/>
              <a:t>as their ancestors had, and kept the traditional observances.</a:t>
            </a:r>
          </a:p>
          <a:p>
            <a:endParaRPr lang="en-US" altLang="en-US" dirty="0"/>
          </a:p>
        </p:txBody>
      </p:sp>
      <p:pic>
        <p:nvPicPr>
          <p:cNvPr id="41989" name="Picture 5" descr="samh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657600"/>
            <a:ext cx="441960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25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en-US" b="1" u="sng" dirty="0">
                <a:solidFill>
                  <a:schemeClr val="bg1"/>
                </a:solidFill>
                <a:latin typeface="Chiller" pitchFamily="82" charset="0"/>
              </a:rPr>
              <a:t>The Jack-O-Lantern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6599535" cy="4114800"/>
          </a:xfrm>
        </p:spPr>
        <p:txBody>
          <a:bodyPr/>
          <a:lstStyle/>
          <a:p>
            <a:r>
              <a:rPr lang="en-US" altLang="en-US" dirty="0"/>
              <a:t>The Irish used to carry turnips with candles in them to light their way at night and to scare away ghosts</a:t>
            </a:r>
            <a:r>
              <a:rPr lang="en-US" altLang="en-US" dirty="0" smtClean="0"/>
              <a:t>.</a:t>
            </a:r>
          </a:p>
          <a:p>
            <a:r>
              <a:rPr lang="en-US" altLang="en-US" dirty="0"/>
              <a:t>When they arrived in America they found </a:t>
            </a:r>
            <a:r>
              <a:rPr lang="en-US" altLang="en-US" dirty="0" smtClean="0"/>
              <a:t>that </a:t>
            </a:r>
            <a:r>
              <a:rPr lang="en-US" altLang="en-US" dirty="0"/>
              <a:t>pumpkins were both plentiful and easier to carve than turnips.</a:t>
            </a:r>
            <a:r>
              <a:rPr lang="en-US" altLang="en-US" sz="4000" dirty="0"/>
              <a:t> </a:t>
            </a:r>
            <a:endParaRPr lang="en-US" altLang="en-US" dirty="0"/>
          </a:p>
        </p:txBody>
      </p:sp>
      <p:pic>
        <p:nvPicPr>
          <p:cNvPr id="26637" name="Picture 13" descr="turnip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312" y="1449404"/>
            <a:ext cx="2657688" cy="175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041030-0108cs-pumpki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05200"/>
            <a:ext cx="2615293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IMG_586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t="11403" r="12121" b="7550"/>
          <a:stretch/>
        </p:blipFill>
        <p:spPr bwMode="auto">
          <a:xfrm flipH="1">
            <a:off x="381000" y="76200"/>
            <a:ext cx="154319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1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  <a:t>When they arrived in America they found </a:t>
            </a:r>
            <a:b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</a:br>
            <a: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  <a:t>that pumpkins were both plentiful and easier to carve than turnips.</a:t>
            </a:r>
            <a:r>
              <a:rPr lang="en-US" altLang="en-US" sz="4000" dirty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7772400" cy="4114800"/>
          </a:xfrm>
        </p:spPr>
        <p:txBody>
          <a:bodyPr/>
          <a:lstStyle/>
          <a:p>
            <a:endParaRPr lang="en-US" altLang="en-US" noProof="1">
              <a:solidFill>
                <a:schemeClr val="bg1"/>
              </a:solidFill>
              <a:latin typeface="Chiller" pitchFamily="82" charset="0"/>
            </a:endParaRPr>
          </a:p>
        </p:txBody>
      </p:sp>
      <p:pic>
        <p:nvPicPr>
          <p:cNvPr id="27657" name="Picture 9" descr="IMG_58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34290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1" name="Picture 13" descr="041030-0108cs-pumpki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057400"/>
            <a:ext cx="4724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77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b="1" u="sng">
                <a:solidFill>
                  <a:schemeClr val="bg1"/>
                </a:solidFill>
                <a:latin typeface="Chiller" pitchFamily="82" charset="0"/>
              </a:rPr>
              <a:t>Bibliography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117725" y="2479675"/>
            <a:ext cx="5324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www.wilstar.com/holidays/hallown.htm</a:t>
            </a:r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209800" y="3200400"/>
            <a:ext cx="485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www.historychannel.com/halloween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1981200" y="4495800"/>
            <a:ext cx="531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www.fni.com/heritage/oct97/historyhall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1219200" y="3810000"/>
            <a:ext cx="7583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http://en.wikipedia.org/wiki/All_Souls_Day#Pagan_roots</a:t>
            </a:r>
          </a:p>
        </p:txBody>
      </p:sp>
    </p:spTree>
    <p:extLst>
      <p:ext uri="{BB962C8B-B14F-4D97-AF65-F5344CB8AC3E}">
        <p14:creationId xmlns:p14="http://schemas.microsoft.com/office/powerpoint/2010/main" val="1295471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 dirty="0"/>
              <a:t>?????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What is it?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El </a:t>
            </a:r>
            <a:r>
              <a:rPr lang="en-US" altLang="en-US" sz="2400" dirty="0" err="1"/>
              <a:t>Dia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>
                <a:solidFill>
                  <a:srgbClr val="FF0000"/>
                </a:solidFill>
              </a:rPr>
              <a:t>, the Day of the Dead</a:t>
            </a:r>
            <a:r>
              <a:rPr lang="en-US" altLang="en-US" sz="2400" dirty="0"/>
              <a:t>, is a traditional </a:t>
            </a:r>
            <a:r>
              <a:rPr lang="en-US" altLang="en-US" sz="2400" dirty="0" err="1"/>
              <a:t>Mexicican</a:t>
            </a: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FF0000"/>
                </a:solidFill>
              </a:rPr>
              <a:t>holiday honoring the dead</a:t>
            </a:r>
            <a:r>
              <a:rPr lang="en-US" altLang="en-US" sz="2400" dirty="0"/>
              <a:t>. El </a:t>
            </a:r>
            <a:r>
              <a:rPr lang="en-US" altLang="en-US" sz="2400" dirty="0" err="1"/>
              <a:t>Dia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/>
              <a:t> is </a:t>
            </a:r>
            <a:r>
              <a:rPr lang="en-US" altLang="en-US" sz="2400" dirty="0">
                <a:solidFill>
                  <a:srgbClr val="FF0000"/>
                </a:solidFill>
              </a:rPr>
              <a:t>not a sad time</a:t>
            </a:r>
            <a:r>
              <a:rPr lang="en-US" altLang="en-US" sz="2400" dirty="0"/>
              <a:t>, but instead a </a:t>
            </a:r>
            <a:r>
              <a:rPr lang="en-US" altLang="en-US" sz="2400" dirty="0">
                <a:solidFill>
                  <a:srgbClr val="FF0000"/>
                </a:solidFill>
              </a:rPr>
              <a:t>time of remembering and rejoicing. 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When is it?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 is celebrated every year at the same time as </a:t>
            </a:r>
            <a:r>
              <a:rPr lang="en-US" altLang="en-US" sz="2400" dirty="0" smtClean="0">
                <a:solidFill>
                  <a:srgbClr val="FF0000"/>
                </a:solidFill>
              </a:rPr>
              <a:t>after Halloween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and the </a:t>
            </a:r>
            <a:r>
              <a:rPr lang="en-US" altLang="en-US" sz="2400" dirty="0">
                <a:solidFill>
                  <a:srgbClr val="FF0000"/>
                </a:solidFill>
              </a:rPr>
              <a:t>Christian holy days of All Saints Day and All Souls Day (November 1st and 2nd). 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Where is it celebrated?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 is celebrated in </a:t>
            </a:r>
            <a:r>
              <a:rPr lang="en-US" altLang="en-US" sz="2400" dirty="0">
                <a:solidFill>
                  <a:srgbClr val="FF0000"/>
                </a:solidFill>
              </a:rPr>
              <a:t>Mexico</a:t>
            </a:r>
            <a:r>
              <a:rPr lang="en-US" altLang="en-US" sz="2400" dirty="0"/>
              <a:t>, Ecuador, Guatemala, and other areas in </a:t>
            </a:r>
            <a:r>
              <a:rPr lang="en-US" altLang="en-US" sz="2400" dirty="0">
                <a:solidFill>
                  <a:srgbClr val="FF0000"/>
                </a:solidFill>
              </a:rPr>
              <a:t>Central and South America</a:t>
            </a:r>
            <a:r>
              <a:rPr lang="en-US" altLang="en-US" sz="2400" dirty="0"/>
              <a:t> populated with the Latino ethnic background. The Day of the Dead is also celebrated in </a:t>
            </a:r>
            <a:r>
              <a:rPr lang="en-US" altLang="en-US" sz="2400" dirty="0">
                <a:solidFill>
                  <a:srgbClr val="FF0000"/>
                </a:solidFill>
              </a:rPr>
              <a:t>areas of the United States</a:t>
            </a:r>
            <a:r>
              <a:rPr lang="en-US" altLang="en-US" sz="2400" dirty="0"/>
              <a:t>, such as California, Texas, and many others, </a:t>
            </a:r>
            <a:r>
              <a:rPr lang="en-US" altLang="en-US" sz="2400" dirty="0">
                <a:solidFill>
                  <a:srgbClr val="FF0000"/>
                </a:solidFill>
              </a:rPr>
              <a:t>in which the Mexican/American heritage exists. </a:t>
            </a:r>
          </a:p>
        </p:txBody>
      </p:sp>
    </p:spTree>
    <p:extLst>
      <p:ext uri="{BB962C8B-B14F-4D97-AF65-F5344CB8AC3E}">
        <p14:creationId xmlns:p14="http://schemas.microsoft.com/office/powerpoint/2010/main" val="33303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3657600" cy="620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Customs vary throughout Mexico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Most celebrations include: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Decoration and family gathering at cemetery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Special foods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 i="1">
                <a:solidFill>
                  <a:srgbClr val="000000"/>
                </a:solidFill>
                <a:latin typeface="Times New Roman" pitchFamily="18" charset="0"/>
                <a:cs typeface="+mn-cs"/>
              </a:rPr>
              <a:t>Ofrendas</a:t>
            </a:r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 (offerings) on altars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Religious rites and prayers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Often there are fireworks!</a:t>
            </a:r>
          </a:p>
          <a:p>
            <a:pPr eaLnBrk="0" hangingPunct="0"/>
            <a:endParaRPr lang="en-US" altLang="en-US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876800" y="28956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altLang="en-US" sz="2400" noProof="1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04800"/>
            <a:ext cx="4548188" cy="606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42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2400" y="2673965"/>
            <a:ext cx="8991600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In many </a:t>
            </a:r>
            <a:r>
              <a:rPr lang="en-US" altLang="en-US" sz="400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regions, </a:t>
            </a:r>
            <a:r>
              <a:rPr lang="en-US" altLang="en-US" sz="4000" dirty="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November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1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 is dedicated to the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remembrance of deceased infants and children</a:t>
            </a:r>
            <a:endParaRPr lang="en-US" altLang="en-US" sz="3200" dirty="0">
              <a:solidFill>
                <a:srgbClr val="FFFFFF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endParaRPr lang="en-US" altLang="en-US" sz="3200" dirty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1925"/>
            <a:ext cx="52959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4845784"/>
            <a:ext cx="84582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685800" indent="-685800" eaLnBrk="0" hangingPunct="0">
              <a:buFont typeface="Arial" panose="020B0604020202020204" pitchFamily="34" charset="0"/>
              <a:buChar char="•"/>
            </a:pP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Adults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 are honored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November 2</a:t>
            </a:r>
          </a:p>
          <a:p>
            <a:pPr eaLnBrk="0" hangingPunct="0">
              <a:spcBef>
                <a:spcPct val="50000"/>
              </a:spcBef>
            </a:pPr>
            <a:endParaRPr lang="en-US" altLang="en-US" sz="40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64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7772400" cy="1143000"/>
          </a:xfrm>
        </p:spPr>
        <p:txBody>
          <a:bodyPr/>
          <a:lstStyle/>
          <a:p>
            <a:pPr algn="l"/>
            <a:r>
              <a:rPr lang="en-US" altLang="en-US" dirty="0">
                <a:solidFill>
                  <a:srgbClr val="FF0000"/>
                </a:solidFill>
              </a:rPr>
              <a:t>Traditions: </a:t>
            </a:r>
            <a:r>
              <a:rPr lang="en-US" altLang="en-US" dirty="0" err="1">
                <a:solidFill>
                  <a:srgbClr val="FF0000"/>
                </a:solidFill>
              </a:rPr>
              <a:t>Papel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Picado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2738" y="1239838"/>
            <a:ext cx="4030662" cy="3255962"/>
          </a:xfrm>
        </p:spPr>
        <p:txBody>
          <a:bodyPr/>
          <a:lstStyle/>
          <a:p>
            <a:r>
              <a:rPr lang="en-US" altLang="en-US" sz="2800" b="1" dirty="0" err="1">
                <a:solidFill>
                  <a:srgbClr val="FF00FF"/>
                </a:solidFill>
              </a:rPr>
              <a:t>Papel</a:t>
            </a:r>
            <a:r>
              <a:rPr lang="en-US" altLang="en-US" sz="2800" b="1" dirty="0">
                <a:solidFill>
                  <a:srgbClr val="FF00FF"/>
                </a:solidFill>
              </a:rPr>
              <a:t> </a:t>
            </a:r>
            <a:r>
              <a:rPr lang="en-US" altLang="en-US" sz="2800" b="1" dirty="0" err="1">
                <a:solidFill>
                  <a:srgbClr val="FF00FF"/>
                </a:solidFill>
              </a:rPr>
              <a:t>Picado</a:t>
            </a:r>
            <a:r>
              <a:rPr lang="en-US" altLang="en-US" sz="2800" b="1" dirty="0">
                <a:solidFill>
                  <a:srgbClr val="FF00FF"/>
                </a:solidFill>
              </a:rPr>
              <a:t> </a:t>
            </a:r>
            <a:r>
              <a:rPr lang="en-US" altLang="en-US" sz="2800" b="1" dirty="0"/>
              <a:t>is a traditional art used to decorate homes, businesses, markets and altars in preparation for the Day of the Dead. </a:t>
            </a:r>
          </a:p>
          <a:p>
            <a:r>
              <a:rPr lang="en-US" altLang="en-US" sz="2800" b="1" dirty="0"/>
              <a:t>The </a:t>
            </a:r>
            <a:r>
              <a:rPr lang="en-US" altLang="en-US" sz="2800" b="1" dirty="0">
                <a:solidFill>
                  <a:srgbClr val="FF00FF"/>
                </a:solidFill>
              </a:rPr>
              <a:t>thin tissue paper </a:t>
            </a:r>
            <a:r>
              <a:rPr lang="en-US" altLang="en-US" sz="2800" b="1" dirty="0"/>
              <a:t>images are usually cut in large quantities and hung in repetitious patterns.</a:t>
            </a:r>
            <a:r>
              <a:rPr lang="en-US" altLang="en-US" sz="2000" b="1" dirty="0"/>
              <a:t> </a:t>
            </a:r>
            <a:endParaRPr lang="en-US" altLang="en-US" sz="2000" dirty="0"/>
          </a:p>
        </p:txBody>
      </p:sp>
      <p:pic>
        <p:nvPicPr>
          <p:cNvPr id="69636" name="Picture 4" descr="catpap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0"/>
            <a:ext cx="3581400" cy="482780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876800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4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81000" y="0"/>
            <a:ext cx="6477000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8000" dirty="0" err="1">
                <a:solidFill>
                  <a:srgbClr val="000000"/>
                </a:solidFill>
                <a:latin typeface="Brush Script MT" pitchFamily="66" charset="0"/>
                <a:cs typeface="+mn-cs"/>
              </a:rPr>
              <a:t>Calacas</a:t>
            </a:r>
            <a:endParaRPr lang="en-US" altLang="en-US" sz="36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18937"/>
            <a:ext cx="6477000" cy="36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04800" y="5057775"/>
            <a:ext cx="80010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800">
                <a:solidFill>
                  <a:srgbClr val="000000"/>
                </a:solidFill>
                <a:latin typeface="Times" charset="0"/>
                <a:cs typeface="+mn-cs"/>
              </a:rPr>
              <a:t>Skeletons are often shown in everyday activities which depict a dead person’s profession or interests.  The calacas are often placed on altars.  This shows the spirit that he has not been forgotten.</a:t>
            </a:r>
          </a:p>
        </p:txBody>
      </p:sp>
    </p:spTree>
    <p:extLst>
      <p:ext uri="{BB962C8B-B14F-4D97-AF65-F5344CB8AC3E}">
        <p14:creationId xmlns:p14="http://schemas.microsoft.com/office/powerpoint/2010/main" val="268069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Traditions: Flowers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010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/>
              <a:t>During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Dias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/>
              <a:t> the yellow marigold  symbolizes the short duration of life.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Other flowers commonly seen during this celebration include the white amaryllis, wild orchids, baby's breath and ruby coxcombs are offered as adornment and enticement for the returning spirits.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Wreaths made of flowers, both real and plastic, are often placed on the grave sites.</a:t>
            </a:r>
            <a:r>
              <a:rPr lang="en-US" altLang="en-US" sz="2000" dirty="0"/>
              <a:t> </a:t>
            </a:r>
          </a:p>
        </p:txBody>
      </p:sp>
      <p:pic>
        <p:nvPicPr>
          <p:cNvPr id="70660" name="Picture 4" descr="marigolds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0" t="4999"/>
          <a:stretch/>
        </p:blipFill>
        <p:spPr>
          <a:xfrm>
            <a:off x="6096000" y="4056096"/>
            <a:ext cx="2628331" cy="216115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95"/>
          <a:stretch/>
        </p:blipFill>
        <p:spPr bwMode="auto">
          <a:xfrm>
            <a:off x="381000" y="3886199"/>
            <a:ext cx="2514600" cy="250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132427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2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8600"/>
            <a:ext cx="4525963" cy="641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824" y="1295400"/>
            <a:ext cx="3810000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5400" dirty="0">
                <a:solidFill>
                  <a:srgbClr val="FFFFFF"/>
                </a:solidFill>
                <a:latin typeface="Times" charset="0"/>
                <a:cs typeface="+mn-cs"/>
              </a:rPr>
              <a:t>Sugar </a:t>
            </a:r>
            <a:r>
              <a:rPr lang="en-US" altLang="en-US" sz="5400" dirty="0" smtClean="0">
                <a:solidFill>
                  <a:srgbClr val="FFFFFF"/>
                </a:solidFill>
                <a:latin typeface="Times" charset="0"/>
                <a:cs typeface="+mn-cs"/>
              </a:rPr>
              <a:t>Skulls</a:t>
            </a:r>
            <a:endParaRPr lang="en-US" altLang="en-US" sz="5400" dirty="0">
              <a:solidFill>
                <a:srgbClr val="FFFFFF"/>
              </a:solidFill>
              <a:latin typeface="Times" charset="0"/>
              <a:cs typeface="+mn-cs"/>
            </a:endParaRPr>
          </a:p>
          <a:p>
            <a:pPr marL="342900" indent="-342900" eaLnBrk="0" hangingPunct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rgbClr val="000000"/>
                </a:solidFill>
                <a:latin typeface="Times" charset="0"/>
                <a:cs typeface="+mn-cs"/>
              </a:rPr>
              <a:t>Children </a:t>
            </a:r>
            <a:r>
              <a:rPr lang="en-US" altLang="en-US" sz="2400" dirty="0">
                <a:solidFill>
                  <a:srgbClr val="000000"/>
                </a:solidFill>
                <a:latin typeface="Times" charset="0"/>
                <a:cs typeface="+mn-cs"/>
              </a:rPr>
              <a:t>are given sugar skulls with their names written on the forehead!</a:t>
            </a:r>
          </a:p>
        </p:txBody>
      </p:sp>
    </p:spTree>
    <p:extLst>
      <p:ext uri="{BB962C8B-B14F-4D97-AF65-F5344CB8AC3E}">
        <p14:creationId xmlns:p14="http://schemas.microsoft.com/office/powerpoint/2010/main" val="287244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Zesty">
  <a:themeElements>
    <a:clrScheme name="Zesty 8">
      <a:dk1>
        <a:srgbClr val="000000"/>
      </a:dk1>
      <a:lt1>
        <a:srgbClr val="FF9900"/>
      </a:lt1>
      <a:dk2>
        <a:srgbClr val="FFFFFF"/>
      </a:dk2>
      <a:lt2>
        <a:srgbClr val="000000"/>
      </a:lt2>
      <a:accent1>
        <a:srgbClr val="FF0000"/>
      </a:accent1>
      <a:accent2>
        <a:srgbClr val="800080"/>
      </a:accent2>
      <a:accent3>
        <a:srgbClr val="FFCAAA"/>
      </a:accent3>
      <a:accent4>
        <a:srgbClr val="000000"/>
      </a:accent4>
      <a:accent5>
        <a:srgbClr val="FFAAAA"/>
      </a:accent5>
      <a:accent6>
        <a:srgbClr val="730073"/>
      </a:accent6>
      <a:hlink>
        <a:srgbClr val="A50021"/>
      </a:hlink>
      <a:folHlink>
        <a:srgbClr val="996600"/>
      </a:folHlink>
    </a:clrScheme>
    <a:fontScheme name="Zesty">
      <a:majorFont>
        <a:latin typeface="Arial Black"/>
        <a:ea typeface=""/>
        <a:cs typeface=""/>
      </a:majorFont>
      <a:minorFont>
        <a:latin typeface="Joker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hiller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hiller" pitchFamily="82" charset="0"/>
          </a:defRPr>
        </a:defPPr>
      </a:lstStyle>
    </a:lnDef>
  </a:objectDefaults>
  <a:extraClrSchemeLst>
    <a:extraClrScheme>
      <a:clrScheme name="Zesty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2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C3399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ADCA"/>
        </a:accent5>
        <a:accent6>
          <a:srgbClr val="00005C"/>
        </a:accent6>
        <a:hlink>
          <a:srgbClr val="CC66FF"/>
        </a:hlink>
        <a:folHlink>
          <a:srgbClr val="66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3">
        <a:dk1>
          <a:srgbClr val="000000"/>
        </a:dk1>
        <a:lt1>
          <a:srgbClr val="FFFFFF"/>
        </a:lt1>
        <a:dk2>
          <a:srgbClr val="F8F8F8"/>
        </a:dk2>
        <a:lt2>
          <a:srgbClr val="336699"/>
        </a:lt2>
        <a:accent1>
          <a:srgbClr val="0099FF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2DB9B9"/>
        </a:accent6>
        <a:hlink>
          <a:srgbClr val="CC00CC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007300"/>
        </a:accent6>
        <a:hlink>
          <a:srgbClr val="FFFFFF"/>
        </a:hlink>
        <a:folHlink>
          <a:srgbClr val="00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5">
        <a:dk1>
          <a:srgbClr val="000000"/>
        </a:dk1>
        <a:lt1>
          <a:srgbClr val="FFFFCC"/>
        </a:lt1>
        <a:dk2>
          <a:srgbClr val="FFFFFF"/>
        </a:dk2>
        <a:lt2>
          <a:srgbClr val="C58051"/>
        </a:lt2>
        <a:accent1>
          <a:srgbClr val="99CC00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CAE2AA"/>
        </a:accent5>
        <a:accent6>
          <a:srgbClr val="730000"/>
        </a:accent6>
        <a:hlink>
          <a:srgbClr val="FF00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6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8F8F8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005CE7"/>
        </a:accent6>
        <a:hlink>
          <a:srgbClr val="FF0033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7">
        <a:dk1>
          <a:srgbClr val="0000CC"/>
        </a:dk1>
        <a:lt1>
          <a:srgbClr val="FFFF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0066"/>
        </a:accent2>
        <a:accent3>
          <a:srgbClr val="AAAAAA"/>
        </a:accent3>
        <a:accent4>
          <a:srgbClr val="DADADA"/>
        </a:accent4>
        <a:accent5>
          <a:srgbClr val="ADB8FF"/>
        </a:accent5>
        <a:accent6>
          <a:srgbClr val="00005C"/>
        </a:accent6>
        <a:hlink>
          <a:srgbClr val="333399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sty 8">
        <a:dk1>
          <a:srgbClr val="000000"/>
        </a:dk1>
        <a:lt1>
          <a:srgbClr val="FF9900"/>
        </a:lt1>
        <a:dk2>
          <a:srgbClr val="FFFFFF"/>
        </a:dk2>
        <a:lt2>
          <a:srgbClr val="000000"/>
        </a:lt2>
        <a:accent1>
          <a:srgbClr val="FF0000"/>
        </a:accent1>
        <a:accent2>
          <a:srgbClr val="800080"/>
        </a:accent2>
        <a:accent3>
          <a:srgbClr val="FFCAAA"/>
        </a:accent3>
        <a:accent4>
          <a:srgbClr val="000000"/>
        </a:accent4>
        <a:accent5>
          <a:srgbClr val="FFAAAA"/>
        </a:accent5>
        <a:accent6>
          <a:srgbClr val="730073"/>
        </a:accent6>
        <a:hlink>
          <a:srgbClr val="A50021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9">
        <a:dk1>
          <a:srgbClr val="000000"/>
        </a:dk1>
        <a:lt1>
          <a:srgbClr val="FFFFFF"/>
        </a:lt1>
        <a:dk2>
          <a:srgbClr val="FFFFFF"/>
        </a:dk2>
        <a:lt2>
          <a:srgbClr val="FF9900"/>
        </a:lt2>
        <a:accent1>
          <a:srgbClr val="FF0000"/>
        </a:accent1>
        <a:accent2>
          <a:srgbClr val="80008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730073"/>
        </a:accent6>
        <a:hlink>
          <a:srgbClr val="A50021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3085</TotalTime>
  <Words>1160</Words>
  <Application>Microsoft Office PowerPoint</Application>
  <PresentationFormat>On-screen Show (4:3)</PresentationFormat>
  <Paragraphs>109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Default Design</vt:lpstr>
      <vt:lpstr>Blank Presentation</vt:lpstr>
      <vt:lpstr>Zesty</vt:lpstr>
      <vt:lpstr>Clip</vt:lpstr>
      <vt:lpstr>Me llamo __________ Clase 602 La fecha es el 20 &amp; 21 de octubre del 2016</vt:lpstr>
      <vt:lpstr>PowerPoint Presentation</vt:lpstr>
      <vt:lpstr>?????</vt:lpstr>
      <vt:lpstr>PowerPoint Presentation</vt:lpstr>
      <vt:lpstr>PowerPoint Presentation</vt:lpstr>
      <vt:lpstr>Traditions: Papel Picado</vt:lpstr>
      <vt:lpstr>PowerPoint Presentation</vt:lpstr>
      <vt:lpstr>Traditions: Flowers</vt:lpstr>
      <vt:lpstr>PowerPoint Presentation</vt:lpstr>
      <vt:lpstr>Traditions- Altars</vt:lpstr>
      <vt:lpstr>PowerPoint Presentation</vt:lpstr>
      <vt:lpstr>Traditions: Food</vt:lpstr>
      <vt:lpstr>Traditions: Preparation</vt:lpstr>
      <vt:lpstr>Celebracion: el cementerio</vt:lpstr>
      <vt:lpstr>Halloween</vt:lpstr>
      <vt:lpstr>Origins</vt:lpstr>
      <vt:lpstr>They celebrated their New Year on November 1st.</vt:lpstr>
      <vt:lpstr>Samhain (sow-in)</vt:lpstr>
      <vt:lpstr>Costumes</vt:lpstr>
      <vt:lpstr>The Christian Influence</vt:lpstr>
      <vt:lpstr>A change of date</vt:lpstr>
      <vt:lpstr>Trick-or-treating began with the poor in the 1400’s…</vt:lpstr>
      <vt:lpstr>Today:</vt:lpstr>
      <vt:lpstr>With Irish Immigration…</vt:lpstr>
      <vt:lpstr>Halloween came to America.</vt:lpstr>
      <vt:lpstr>The Jack-O-Lantern</vt:lpstr>
      <vt:lpstr>When they arrived in America they found  that pumpkins were both plentiful and easier to carve than turnips. </vt:lpstr>
      <vt:lpstr>Bibliography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 La fecha es el 2 de noviembre del 2011</dc:title>
  <dc:creator>Helen Zumaeta</dc:creator>
  <cp:lastModifiedBy>Helen Zumaeta</cp:lastModifiedBy>
  <cp:revision>21</cp:revision>
  <cp:lastPrinted>2013-10-17T22:33:36Z</cp:lastPrinted>
  <dcterms:created xsi:type="dcterms:W3CDTF">2011-11-02T13:38:15Z</dcterms:created>
  <dcterms:modified xsi:type="dcterms:W3CDTF">2016-10-20T16:01:42Z</dcterms:modified>
</cp:coreProperties>
</file>